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66" r:id="rId5"/>
    <p:sldId id="264" r:id="rId6"/>
    <p:sldId id="258" r:id="rId7"/>
    <p:sldId id="259" r:id="rId8"/>
    <p:sldId id="267" r:id="rId9"/>
    <p:sldId id="260" r:id="rId10"/>
    <p:sldId id="268" r:id="rId11"/>
    <p:sldId id="269" r:id="rId12"/>
    <p:sldId id="261" r:id="rId13"/>
    <p:sldId id="262" r:id="rId14"/>
    <p:sldId id="265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2787"/>
    <p:restoredTop sz="90902"/>
  </p:normalViewPr>
  <p:slideViewPr>
    <p:cSldViewPr>
      <p:cViewPr varScale="1">
        <p:scale>
          <a:sx n="70" d="100"/>
          <a:sy n="70" d="100"/>
        </p:scale>
        <p:origin x="7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913665B-31E2-B44D-9BCA-4464F8E49F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87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E8B1FA6-BBB7-9C44-BD07-C0C9D6BA75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2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DACF499-5633-7241-A058-C9A84A027B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62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F80935-0A26-014A-9293-1EC2AF2EC4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9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B82C9A1-A937-F845-A963-B06781755A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76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B77DEBA-3425-1E4E-BB62-6F3507B8E8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0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352F717-895E-994E-81DC-F804F53E6D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0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AD33001-AE01-2D44-8CB2-57E4BC47AE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20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1CEFC49-52AC-E34F-B1FC-BB1C0DD683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60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D33A53E-48B3-A645-9B72-DD57527DBD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9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49F047-49CD-4B46-B23F-652517920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9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walking on a train track&#10;&#10;Description automatically generated with low confidence">
            <a:extLst>
              <a:ext uri="{FF2B5EF4-FFF2-40B4-BE49-F238E27FC236}">
                <a16:creationId xmlns:a16="http://schemas.microsoft.com/office/drawing/2014/main" id="{42304044-DDFF-409D-083E-C91201175B0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991141" y="5429394"/>
            <a:ext cx="913604" cy="1294272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FCA4140B-B540-DD16-FB47-A0C2814532B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39255" y="5771597"/>
            <a:ext cx="952069" cy="952069"/>
          </a:xfrm>
          <a:prstGeom prst="rect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id="{C1457E79-1E39-A588-E6ED-DDDDC76C003F}"/>
              </a:ext>
            </a:extLst>
          </p:cNvPr>
          <p:cNvSpPr txBox="1"/>
          <p:nvPr userDrawn="1"/>
        </p:nvSpPr>
        <p:spPr>
          <a:xfrm>
            <a:off x="1710912" y="6402814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/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© Chris Cooper and CM Hall 2023, Goodfellow Publishers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i="1" dirty="0"/>
              <a:t>Contemporary Tourism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Supporting the Contemporary Tourism Product - Service Management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C611-4525-513F-033D-A5E4FA3FD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The service-profit chain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E887C5-DC2E-A302-A52C-F24796C6AD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536" y="2060848"/>
            <a:ext cx="8240456" cy="4187552"/>
          </a:xfrm>
        </p:spPr>
      </p:pic>
    </p:spTree>
    <p:extLst>
      <p:ext uri="{BB962C8B-B14F-4D97-AF65-F5344CB8AC3E}">
        <p14:creationId xmlns:p14="http://schemas.microsoft.com/office/powerpoint/2010/main" val="830990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23B1D-B5A9-6B1D-B16D-0A5181DD5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Employee-customer linkage model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706A271-8C2E-60E4-7104-E7C55CE1A2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608" y="1981200"/>
            <a:ext cx="7611879" cy="4769676"/>
          </a:xfrm>
        </p:spPr>
      </p:pic>
    </p:spTree>
    <p:extLst>
      <p:ext uri="{BB962C8B-B14F-4D97-AF65-F5344CB8AC3E}">
        <p14:creationId xmlns:p14="http://schemas.microsoft.com/office/powerpoint/2010/main" val="2555515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Strategic HRM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HR are the tangible resources of the firm</a:t>
            </a:r>
          </a:p>
          <a:p>
            <a:r>
              <a:rPr lang="en-US" dirty="0"/>
              <a:t>From personnel management to SHRM</a:t>
            </a:r>
          </a:p>
          <a:p>
            <a:r>
              <a:rPr lang="en-US" dirty="0"/>
              <a:t>Integrates HR into strategy</a:t>
            </a:r>
          </a:p>
          <a:p>
            <a:r>
              <a:rPr lang="en-US" dirty="0"/>
              <a:t>Integral to the quality of the service encounter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Culture &amp; Climate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All organizations have a culture</a:t>
            </a:r>
          </a:p>
          <a:p>
            <a:r>
              <a:rPr lang="en-US"/>
              <a:t>Manager cannot control all encounters</a:t>
            </a:r>
          </a:p>
          <a:p>
            <a:r>
              <a:rPr lang="en-US"/>
              <a:t>Creation of a service climate</a:t>
            </a:r>
          </a:p>
          <a:p>
            <a:r>
              <a:rPr lang="en-US"/>
              <a:t>Balanced scorecard approach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 Scorecard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do customers see us?</a:t>
            </a:r>
            <a:endParaRPr lang="en-N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must we be good at in order to satisfy our customers (internal processes)?</a:t>
            </a:r>
            <a:endParaRPr lang="en-N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can we continue to improve and grow (learning and training)?</a:t>
            </a:r>
            <a:endParaRPr lang="en-N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do we look to our owners / shareholders (financial picture)?</a:t>
            </a:r>
            <a:endParaRPr lang="en-N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38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dirty="0"/>
              <a:t>Lecture Objectives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79512" y="1412776"/>
            <a:ext cx="8856984" cy="518457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Appreciate the relationships between the elements of the destination product and experience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Understand a ‘service management’ perspective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Recognise</a:t>
            </a:r>
            <a:r>
              <a:rPr lang="en-US" sz="2800" dirty="0"/>
              <a:t> the difference between ‘product’ and ‘customer’ orientations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Be aware of issues related to tourist satisfaction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Be familiar with the concept of, and challenges with, managing and measuring service quality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Understand the frameworks which link employees, customers and </a:t>
            </a:r>
            <a:r>
              <a:rPr lang="en-US" sz="2800" dirty="0" err="1"/>
              <a:t>organisational</a:t>
            </a:r>
            <a:r>
              <a:rPr lang="en-US" sz="2800" dirty="0"/>
              <a:t> performance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View human resource management as a strategic function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tourists evaluate tourism experiences?</a:t>
            </a:r>
          </a:p>
          <a:p>
            <a:r>
              <a:rPr lang="en-US" dirty="0"/>
              <a:t>Dependent on component parts</a:t>
            </a:r>
          </a:p>
          <a:p>
            <a:r>
              <a:rPr lang="en-US" dirty="0"/>
              <a:t>Evolution towards a </a:t>
            </a:r>
            <a:r>
              <a:rPr lang="ja-JP" altLang="en-US"/>
              <a:t>‘</a:t>
            </a:r>
            <a:r>
              <a:rPr lang="en-US" dirty="0"/>
              <a:t>service mindset</a:t>
            </a:r>
            <a:r>
              <a:rPr lang="ja-JP" altLang="en-US"/>
              <a:t>’</a:t>
            </a:r>
            <a:endParaRPr lang="en-US" dirty="0"/>
          </a:p>
          <a:p>
            <a:r>
              <a:rPr lang="en-US" dirty="0"/>
              <a:t>Tourism purchases are mainly services</a:t>
            </a:r>
          </a:p>
          <a:p>
            <a:r>
              <a:rPr lang="en-US" dirty="0"/>
              <a:t>Services lead to a strategic view</a:t>
            </a:r>
          </a:p>
          <a:p>
            <a:r>
              <a:rPr lang="en-US" dirty="0"/>
              <a:t>This is a relatively new paradigm for tourism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A002C-7C2D-3A8D-F7A7-A7438133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6512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Contributing factors to the transformation of the service economy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252944-54D8-AB24-FB45-A48874154C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592599"/>
            <a:ext cx="7486600" cy="5086166"/>
          </a:xfrm>
        </p:spPr>
      </p:pic>
    </p:spTree>
    <p:extLst>
      <p:ext uri="{BB962C8B-B14F-4D97-AF65-F5344CB8AC3E}">
        <p14:creationId xmlns:p14="http://schemas.microsoft.com/office/powerpoint/2010/main" val="4104762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23528" y="1772816"/>
            <a:ext cx="8424936" cy="4323184"/>
          </a:xfrm>
        </p:spPr>
        <p:txBody>
          <a:bodyPr/>
          <a:lstStyle/>
          <a:p>
            <a:pPr algn="just"/>
            <a:r>
              <a:rPr lang="en-AU" dirty="0"/>
              <a:t>The central tenet of the service management paradigm was defined by Albrecht (1988):</a:t>
            </a:r>
          </a:p>
          <a:p>
            <a:pPr algn="just"/>
            <a:endParaRPr lang="en-AU" dirty="0"/>
          </a:p>
          <a:p>
            <a:pPr algn="just"/>
            <a:r>
              <a:rPr lang="en-AU" dirty="0"/>
              <a:t>“a total organizational approach that makes quality of service, as perceived by the customer, the number one driving force for the operations of the business” (p. 20). 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Customer and Service Orientation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Customer at the centre of decisions</a:t>
            </a:r>
          </a:p>
          <a:p>
            <a:r>
              <a:rPr lang="en-US"/>
              <a:t>Customer centric focus</a:t>
            </a:r>
          </a:p>
          <a:p>
            <a:r>
              <a:rPr lang="en-US"/>
              <a:t>Not selling but creating value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Management  Concepts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Service encounter</a:t>
            </a:r>
          </a:p>
          <a:p>
            <a:r>
              <a:rPr lang="en-US" dirty="0"/>
              <a:t>Customer contact employees</a:t>
            </a:r>
          </a:p>
          <a:p>
            <a:r>
              <a:rPr lang="en-US" dirty="0"/>
              <a:t>Customer satisfaction</a:t>
            </a:r>
          </a:p>
          <a:p>
            <a:r>
              <a:rPr lang="en-US" dirty="0"/>
              <a:t>More than satisfaction</a:t>
            </a:r>
          </a:p>
          <a:p>
            <a:r>
              <a:rPr lang="en-US" dirty="0"/>
              <a:t>Service quality</a:t>
            </a:r>
          </a:p>
          <a:p>
            <a:pPr lvl="1"/>
            <a:r>
              <a:rPr lang="en-US" dirty="0"/>
              <a:t>SERVQUAL (although approach is strongly </a:t>
            </a:r>
            <a:r>
              <a:rPr lang="en-US" dirty="0" err="1"/>
              <a:t>criticised</a:t>
            </a:r>
            <a:r>
              <a:rPr lang="en-US" dirty="0"/>
              <a:t> it is still widely used)</a:t>
            </a:r>
          </a:p>
          <a:p>
            <a:pPr lvl="1"/>
            <a:r>
              <a:rPr lang="en-US" dirty="0"/>
              <a:t>The Nordic model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9CBB7-CD17-00A7-5EFF-C414FDE25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chemeClr val="tx1"/>
          </a:solidFill>
        </p:spPr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Factors that influence tourist satisfaction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C2273EB-6B1D-2B99-9DCC-4318014007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5736" y="1910320"/>
            <a:ext cx="4975723" cy="4897804"/>
          </a:xfrm>
        </p:spPr>
      </p:pic>
    </p:spTree>
    <p:extLst>
      <p:ext uri="{BB962C8B-B14F-4D97-AF65-F5344CB8AC3E}">
        <p14:creationId xmlns:p14="http://schemas.microsoft.com/office/powerpoint/2010/main" val="3956397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Tourists, Employees and Business Performance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Service profit chain</a:t>
            </a:r>
          </a:p>
          <a:p>
            <a:r>
              <a:rPr lang="en-US"/>
              <a:t>Employee-customer linkage research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355</Words>
  <Application>Microsoft Office PowerPoint</Application>
  <PresentationFormat>On-screen Show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Blank Presentation</vt:lpstr>
      <vt:lpstr>Contemporary Tourism</vt:lpstr>
      <vt:lpstr>Lecture Objectives</vt:lpstr>
      <vt:lpstr>Context</vt:lpstr>
      <vt:lpstr>Contributing factors to the transformation of the service economy</vt:lpstr>
      <vt:lpstr>Definition</vt:lpstr>
      <vt:lpstr>Customer and Service Orientation</vt:lpstr>
      <vt:lpstr>Service Management  Concepts</vt:lpstr>
      <vt:lpstr>Factors that influence tourist satisfaction</vt:lpstr>
      <vt:lpstr>Tourists, Employees and Business Performance</vt:lpstr>
      <vt:lpstr>The service-profit chain</vt:lpstr>
      <vt:lpstr>Employee-customer linkage model</vt:lpstr>
      <vt:lpstr>Strategic HRM</vt:lpstr>
      <vt:lpstr>Service Culture &amp; Climate</vt:lpstr>
      <vt:lpstr>Balanced Scorecard elements</vt:lpstr>
    </vt:vector>
  </TitlesOfParts>
  <Company>chris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13</cp:revision>
  <dcterms:created xsi:type="dcterms:W3CDTF">2007-09-25T11:26:34Z</dcterms:created>
  <dcterms:modified xsi:type="dcterms:W3CDTF">2023-01-07T15:30:14Z</dcterms:modified>
</cp:coreProperties>
</file>